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7" r:id="rId4"/>
    <p:sldId id="258" r:id="rId5"/>
    <p:sldId id="259" r:id="rId6"/>
    <p:sldId id="260" r:id="rId7"/>
    <p:sldId id="265" r:id="rId8"/>
    <p:sldId id="261" r:id="rId9"/>
    <p:sldId id="262" r:id="rId10"/>
    <p:sldId id="266" r:id="rId11"/>
    <p:sldId id="263" r:id="rId12"/>
    <p:sldId id="264"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57" autoAdjust="0"/>
  </p:normalViewPr>
  <p:slideViewPr>
    <p:cSldViewPr>
      <p:cViewPr varScale="1">
        <p:scale>
          <a:sx n="104" d="100"/>
          <a:sy n="104" d="100"/>
        </p:scale>
        <p:origin x="-17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1BB8A-E642-4E42-9B66-B2590A180EA8}" type="datetimeFigureOut">
              <a:rPr lang="fr-FR" smtClean="0"/>
              <a:t>20/02/2017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D9D7C9-CDAE-4A35-B954-5D0206F67668}" type="slidenum">
              <a:rPr lang="fr-FR" smtClean="0"/>
              <a:t>‹N°›</a:t>
            </a:fld>
            <a:endParaRPr lang="fr-FR"/>
          </a:p>
        </p:txBody>
      </p:sp>
    </p:spTree>
    <p:extLst>
      <p:ext uri="{BB962C8B-B14F-4D97-AF65-F5344CB8AC3E}">
        <p14:creationId xmlns:p14="http://schemas.microsoft.com/office/powerpoint/2010/main" val="324271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FD9D7C9-CDAE-4A35-B954-5D0206F67668}" type="slidenum">
              <a:rPr lang="fr-FR" smtClean="0"/>
              <a:t>3</a:t>
            </a:fld>
            <a:endParaRPr lang="fr-FR"/>
          </a:p>
        </p:txBody>
      </p:sp>
    </p:spTree>
    <p:extLst>
      <p:ext uri="{BB962C8B-B14F-4D97-AF65-F5344CB8AC3E}">
        <p14:creationId xmlns:p14="http://schemas.microsoft.com/office/powerpoint/2010/main" val="85844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72ECFB6-ECB7-4146-93E0-D8364961DD51}" type="datetimeFigureOut">
              <a:rPr lang="fr-FR" smtClean="0"/>
              <a:t>20/02/2017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151525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2ECFB6-ECB7-4146-93E0-D8364961DD51}" type="datetimeFigureOut">
              <a:rPr lang="fr-FR" smtClean="0"/>
              <a:t>20/02/2017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324794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2ECFB6-ECB7-4146-93E0-D8364961DD51}" type="datetimeFigureOut">
              <a:rPr lang="fr-FR" smtClean="0"/>
              <a:t>20/02/2017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23537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2ECFB6-ECB7-4146-93E0-D8364961DD51}" type="datetimeFigureOut">
              <a:rPr lang="fr-FR" smtClean="0"/>
              <a:t>20/02/2017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1781224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72ECFB6-ECB7-4146-93E0-D8364961DD51}" type="datetimeFigureOut">
              <a:rPr lang="fr-FR" smtClean="0"/>
              <a:t>20/02/2017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166929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72ECFB6-ECB7-4146-93E0-D8364961DD51}" type="datetimeFigureOut">
              <a:rPr lang="fr-FR" smtClean="0"/>
              <a:t>20/02/2017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52980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72ECFB6-ECB7-4146-93E0-D8364961DD51}" type="datetimeFigureOut">
              <a:rPr lang="fr-FR" smtClean="0"/>
              <a:t>20/02/2017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58463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72ECFB6-ECB7-4146-93E0-D8364961DD51}" type="datetimeFigureOut">
              <a:rPr lang="fr-FR" smtClean="0"/>
              <a:t>20/02/2017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264119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2ECFB6-ECB7-4146-93E0-D8364961DD51}" type="datetimeFigureOut">
              <a:rPr lang="fr-FR" smtClean="0"/>
              <a:t>20/02/2017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331891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2ECFB6-ECB7-4146-93E0-D8364961DD51}" type="datetimeFigureOut">
              <a:rPr lang="fr-FR" smtClean="0"/>
              <a:t>20/02/2017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129060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2ECFB6-ECB7-4146-93E0-D8364961DD51}" type="datetimeFigureOut">
              <a:rPr lang="fr-FR" smtClean="0"/>
              <a:t>20/02/2017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465E81-C84A-4B92-A3FF-8F516A9CECEB}" type="slidenum">
              <a:rPr lang="fr-FR" smtClean="0"/>
              <a:t>‹N°›</a:t>
            </a:fld>
            <a:endParaRPr lang="fr-FR"/>
          </a:p>
        </p:txBody>
      </p:sp>
    </p:spTree>
    <p:extLst>
      <p:ext uri="{BB962C8B-B14F-4D97-AF65-F5344CB8AC3E}">
        <p14:creationId xmlns:p14="http://schemas.microsoft.com/office/powerpoint/2010/main" val="383018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ECFB6-ECB7-4146-93E0-D8364961DD51}" type="datetimeFigureOut">
              <a:rPr lang="fr-FR" smtClean="0"/>
              <a:t>20/02/2017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65E81-C84A-4B92-A3FF-8F516A9CECEB}" type="slidenum">
              <a:rPr lang="fr-FR" smtClean="0"/>
              <a:t>‹N°›</a:t>
            </a:fld>
            <a:endParaRPr lang="fr-FR"/>
          </a:p>
        </p:txBody>
      </p:sp>
    </p:spTree>
    <p:extLst>
      <p:ext uri="{BB962C8B-B14F-4D97-AF65-F5344CB8AC3E}">
        <p14:creationId xmlns:p14="http://schemas.microsoft.com/office/powerpoint/2010/main" val="1328391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2800" dirty="0" smtClean="0"/>
              <a:t>Cérémonie de remise de passeports Visas 2016</a:t>
            </a:r>
            <a:br>
              <a:rPr lang="fr-FR" sz="2800" dirty="0" smtClean="0"/>
            </a:br>
            <a:r>
              <a:rPr lang="fr-FR" sz="2800" dirty="0" smtClean="0"/>
              <a:t>03 février 2017</a:t>
            </a:r>
            <a:endParaRPr lang="fr-FR" sz="2800" dirty="0"/>
          </a:p>
        </p:txBody>
      </p:sp>
      <p:sp>
        <p:nvSpPr>
          <p:cNvPr id="3" name="Sous-titre 2"/>
          <p:cNvSpPr>
            <a:spLocks noGrp="1"/>
          </p:cNvSpPr>
          <p:nvPr>
            <p:ph type="subTitle" idx="1"/>
          </p:nvPr>
        </p:nvSpPr>
        <p:spPr>
          <a:xfrm>
            <a:off x="683568" y="3886200"/>
            <a:ext cx="7848872" cy="1752600"/>
          </a:xfrm>
        </p:spPr>
        <p:txBody>
          <a:bodyPr>
            <a:normAutofit/>
          </a:bodyPr>
          <a:lstStyle/>
          <a:p>
            <a:r>
              <a:rPr lang="fr-FR" sz="2800" dirty="0" smtClean="0"/>
              <a:t>Organisée à Blois, Vendôme et Romorantin par les 3 espaces Libres Savoirs du Loir-et-Cher</a:t>
            </a:r>
            <a:endParaRPr lang="fr-FR" sz="28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404664"/>
            <a:ext cx="1458240" cy="11160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601730"/>
            <a:ext cx="894600" cy="7560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154" y="632239"/>
            <a:ext cx="1943100" cy="828675"/>
          </a:xfrm>
          <a:prstGeom prst="rect">
            <a:avLst/>
          </a:prstGeom>
        </p:spPr>
      </p:pic>
      <p:pic>
        <p:nvPicPr>
          <p:cNvPr id="1026" name="Image 1" descr="C:\Users\KT\Desktop\logo-greta-loir-et-cher-nov 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601730"/>
            <a:ext cx="1907704" cy="72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311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6203032" cy="418058"/>
          </a:xfrm>
        </p:spPr>
        <p:txBody>
          <a:bodyPr>
            <a:normAutofit/>
          </a:bodyPr>
          <a:lstStyle/>
          <a:p>
            <a:pPr algn="l"/>
            <a:r>
              <a:rPr lang="fr-FR" sz="1800" b="1" dirty="0"/>
              <a:t>Un passeport pour le savoir</a:t>
            </a:r>
            <a:endParaRPr lang="fr-FR"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470022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1521" y="4437112"/>
            <a:ext cx="7780329" cy="2092881"/>
          </a:xfrm>
          <a:prstGeom prst="rect">
            <a:avLst/>
          </a:prstGeom>
        </p:spPr>
        <p:txBody>
          <a:bodyPr wrap="square">
            <a:spAutoFit/>
          </a:bodyPr>
          <a:lstStyle/>
          <a:p>
            <a:pPr algn="just"/>
            <a:r>
              <a:rPr lang="fr-FR" sz="1200" dirty="0"/>
              <a:t>Des </a:t>
            </a:r>
            <a:r>
              <a:rPr lang="fr-FR" sz="1200" dirty="0" err="1"/>
              <a:t>Pass</a:t>
            </a:r>
            <a:r>
              <a:rPr lang="fr-FR" sz="1200" dirty="0"/>
              <a:t> Visa ont été remis, vendredi dernier, à Pôle Emploi, à Romorantin, à une vingtaine de personnes ayant passé avec succès leur formation. </a:t>
            </a:r>
          </a:p>
          <a:p>
            <a:pPr algn="just">
              <a:spcBef>
                <a:spcPts val="600"/>
              </a:spcBef>
            </a:pPr>
            <a:r>
              <a:rPr lang="fr-FR" sz="1200" dirty="0"/>
              <a:t>Le </a:t>
            </a:r>
            <a:r>
              <a:rPr lang="fr-FR" sz="1200" dirty="0" err="1"/>
              <a:t>Pass</a:t>
            </a:r>
            <a:r>
              <a:rPr lang="fr-FR" sz="1200" dirty="0"/>
              <a:t> Visa est une formation classée sous le patronyme de Libres savoirs, financées par la région Centre. Elle se compose de plusieurs volets : Visa bureautique, Visa « 3 en 1 » (français-mathématique), ou Visa </a:t>
            </a:r>
            <a:r>
              <a:rPr lang="fr-FR" sz="1200" dirty="0" err="1"/>
              <a:t>écocitoyen</a:t>
            </a:r>
            <a:r>
              <a:rPr lang="fr-FR" sz="1200" dirty="0"/>
              <a:t>, pour n'en citer que quelques-uns. Les premiers stages ont été mis en place en 2006, dans la région, et un an plus tard </a:t>
            </a:r>
            <a:r>
              <a:rPr lang="fr-FR" sz="1200" dirty="0" smtClean="0"/>
              <a:t>à Romorantin.</a:t>
            </a:r>
          </a:p>
          <a:p>
            <a:pPr>
              <a:spcBef>
                <a:spcPts val="600"/>
              </a:spcBef>
            </a:pPr>
            <a:r>
              <a:rPr lang="fr-FR" sz="1200" dirty="0" smtClean="0"/>
              <a:t>Le </a:t>
            </a:r>
            <a:r>
              <a:rPr lang="fr-FR" sz="1200" dirty="0"/>
              <a:t>directeur de la Maison de l'emploi, Dominique </a:t>
            </a:r>
            <a:r>
              <a:rPr lang="fr-FR" sz="1200" dirty="0" err="1"/>
              <a:t>Leclere</a:t>
            </a:r>
            <a:r>
              <a:rPr lang="fr-FR" sz="1200" dirty="0"/>
              <a:t>, a accueilli une vingtaine de personnes ayant accompli les stages, qui vont de 10 à 80 heures de travail</a:t>
            </a:r>
            <a:r>
              <a:rPr lang="fr-FR" sz="1200" dirty="0" smtClean="0"/>
              <a:t>.  </a:t>
            </a:r>
            <a:r>
              <a:rPr lang="fr-FR" sz="1200" dirty="0"/>
              <a:t/>
            </a:r>
            <a:br>
              <a:rPr lang="fr-FR" sz="1200" dirty="0"/>
            </a:br>
            <a:r>
              <a:rPr lang="fr-FR" sz="1200" dirty="0"/>
              <a:t>Les récipiendaires ont reçu leurs </a:t>
            </a:r>
            <a:r>
              <a:rPr lang="fr-FR" sz="1200" dirty="0" err="1"/>
              <a:t>Pass</a:t>
            </a:r>
            <a:r>
              <a:rPr lang="fr-FR" sz="1200" dirty="0"/>
              <a:t> des mains de Tania André, conseillère régionale</a:t>
            </a:r>
            <a:r>
              <a:rPr lang="fr-FR" sz="1200" dirty="0" smtClean="0"/>
              <a:t>.</a:t>
            </a:r>
          </a:p>
          <a:p>
            <a:pPr algn="just"/>
            <a:endParaRPr lang="fr-FR" sz="1200" dirty="0">
              <a:effectLst/>
            </a:endParaRPr>
          </a:p>
          <a:p>
            <a:pPr algn="r"/>
            <a:r>
              <a:rPr lang="fr-FR" sz="900" i="1" dirty="0" smtClean="0">
                <a:effectLst/>
              </a:rPr>
              <a:t>Source : La Nouvelle République, Loir-et-Cher-Romorantin, 09/02/2017</a:t>
            </a:r>
            <a:endParaRPr lang="fr-FR" sz="900" i="1" dirty="0">
              <a:effectLst/>
            </a:endParaRPr>
          </a:p>
        </p:txBody>
      </p:sp>
      <p:sp>
        <p:nvSpPr>
          <p:cNvPr id="4" name="Rectangle 3"/>
          <p:cNvSpPr/>
          <p:nvPr/>
        </p:nvSpPr>
        <p:spPr>
          <a:xfrm>
            <a:off x="5788250" y="1412776"/>
            <a:ext cx="2815715" cy="553998"/>
          </a:xfrm>
          <a:prstGeom prst="rect">
            <a:avLst/>
          </a:prstGeom>
        </p:spPr>
        <p:txBody>
          <a:bodyPr wrap="square">
            <a:spAutoFit/>
          </a:bodyPr>
          <a:lstStyle/>
          <a:p>
            <a:pPr algn="just"/>
            <a:r>
              <a:rPr lang="fr-FR" sz="1000" i="1" dirty="0"/>
              <a:t>Chaque participant aux formations a reçu un diplôme des mains de Tania André, conseillère régionale.</a:t>
            </a:r>
          </a:p>
        </p:txBody>
      </p:sp>
    </p:spTree>
    <p:extLst>
      <p:ext uri="{BB962C8B-B14F-4D97-AF65-F5344CB8AC3E}">
        <p14:creationId xmlns:p14="http://schemas.microsoft.com/office/powerpoint/2010/main" val="25575889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987" y="188640"/>
            <a:ext cx="3888432" cy="2916324"/>
          </a:xfrm>
          <a:prstGeom prst="rect">
            <a:avLst/>
          </a:prstGeom>
        </p:spPr>
      </p:pic>
      <p:pic>
        <p:nvPicPr>
          <p:cNvPr id="8194" name="Picture 2" descr="Y:\ELS\Remise de passeport\photos\Romo\DSC_00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7" y="3456871"/>
            <a:ext cx="5616625" cy="30036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Y:\ELS\Remise de passeport\photos\Romo\DSCN239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88640"/>
            <a:ext cx="3888432" cy="291632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Y:\ELS\Remise de passeport\photos\Romo\DSC_00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456870"/>
            <a:ext cx="2508473" cy="300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62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3744416"/>
          </a:xfrm>
        </p:spPr>
        <p:txBody>
          <a:bodyPr>
            <a:normAutofit/>
          </a:bodyPr>
          <a:lstStyle/>
          <a:p>
            <a:r>
              <a:rPr lang="fr-FR" sz="3600" dirty="0" smtClean="0"/>
              <a:t>Nous remercions pour leur participation  : </a:t>
            </a:r>
            <a:br>
              <a:rPr lang="fr-FR" sz="3600" dirty="0" smtClean="0"/>
            </a:br>
            <a:r>
              <a:rPr lang="fr-FR" sz="3600" dirty="0" smtClean="0"/>
              <a:t>la Région Centre-Val de Loire</a:t>
            </a:r>
            <a:br>
              <a:rPr lang="fr-FR" sz="3600" dirty="0" smtClean="0"/>
            </a:br>
            <a:r>
              <a:rPr lang="fr-FR" sz="3600" dirty="0" smtClean="0"/>
              <a:t> les élus locaux</a:t>
            </a:r>
            <a:br>
              <a:rPr lang="fr-FR" sz="3600" dirty="0" smtClean="0"/>
            </a:br>
            <a:r>
              <a:rPr lang="fr-FR" sz="3600" dirty="0" smtClean="0"/>
              <a:t> les partenaires </a:t>
            </a:r>
            <a:br>
              <a:rPr lang="fr-FR" sz="3600" dirty="0" smtClean="0"/>
            </a:br>
            <a:r>
              <a:rPr lang="fr-FR" sz="3600" dirty="0" smtClean="0"/>
              <a:t>et les stagiaires</a:t>
            </a:r>
            <a:endParaRPr lang="fr-FR" sz="3600" dirty="0"/>
          </a:p>
        </p:txBody>
      </p:sp>
    </p:spTree>
    <p:extLst>
      <p:ext uri="{BB962C8B-B14F-4D97-AF65-F5344CB8AC3E}">
        <p14:creationId xmlns:p14="http://schemas.microsoft.com/office/powerpoint/2010/main" val="400151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FR" b="1" dirty="0" smtClean="0"/>
              <a:t>BLOIS </a:t>
            </a:r>
            <a:endParaRPr lang="fr-FR" b="1"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196752"/>
            <a:ext cx="4104456" cy="3078342"/>
          </a:xfrm>
        </p:spPr>
      </p:pic>
      <p:pic>
        <p:nvPicPr>
          <p:cNvPr id="15" name="Picture 9" descr="Y:\ELS\Remise de passeport\photos\Blois\IMG_2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915" y="1162480"/>
            <a:ext cx="4029915" cy="549478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362399"/>
            <a:ext cx="4104456" cy="231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5972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46050"/>
          </a:xfrm>
        </p:spPr>
        <p:txBody>
          <a:bodyPr>
            <a:normAutofit fontScale="90000"/>
          </a:bodyPr>
          <a:lstStyle/>
          <a:p>
            <a:pPr algn="l"/>
            <a:r>
              <a:rPr lang="fr-FR" sz="1800" b="1" dirty="0"/>
              <a:t>Des passeports-visas pour l'avenir</a:t>
            </a:r>
            <a:endParaRPr lang="fr-FR" sz="1800" dirty="0"/>
          </a:p>
        </p:txBody>
      </p:sp>
      <p:sp>
        <p:nvSpPr>
          <p:cNvPr id="4" name="Espace réservé du contenu 3"/>
          <p:cNvSpPr>
            <a:spLocks noGrp="1"/>
          </p:cNvSpPr>
          <p:nvPr>
            <p:ph idx="1"/>
          </p:nvPr>
        </p:nvSpPr>
        <p:spPr>
          <a:xfrm>
            <a:off x="395536" y="692696"/>
            <a:ext cx="8136904" cy="6028443"/>
          </a:xfrm>
        </p:spPr>
        <p:txBody>
          <a:bodyPr numCol="2" spcCol="216000">
            <a:normAutofit/>
          </a:bodyPr>
          <a:lstStyle/>
          <a:p>
            <a:pPr marL="0" indent="0" algn="just">
              <a:buNone/>
            </a:pPr>
            <a:endParaRPr lang="fr-FR" sz="1200" dirty="0" smtClean="0"/>
          </a:p>
          <a:p>
            <a:pPr marL="0" indent="0" algn="just">
              <a:buNone/>
            </a:pPr>
            <a:r>
              <a:rPr lang="fr-FR" sz="1200" dirty="0" smtClean="0"/>
              <a:t>Fioyi </a:t>
            </a:r>
            <a:r>
              <a:rPr lang="fr-FR" sz="1200" dirty="0"/>
              <a:t>Ayikon, le directeur de l'association </a:t>
            </a:r>
            <a:r>
              <a:rPr lang="fr-FR" sz="1200" dirty="0" err="1"/>
              <a:t>Alire</a:t>
            </a:r>
            <a:r>
              <a:rPr lang="fr-FR" sz="1200" dirty="0"/>
              <a:t> de Blois, n'était pas peu fier vendredi matin de présenter la remise des passeports en lien direct avec ses collègues de Vendôme et Romorantin, où se déroulait la même cérémonie. En effet, grâce à la technologie, les publics réunis sur les trois sites ont pu voir et entendre simultanément le discours d'Isabelle </a:t>
            </a:r>
            <a:r>
              <a:rPr lang="fr-FR" sz="1200" dirty="0" err="1"/>
              <a:t>Gaudron</a:t>
            </a:r>
            <a:r>
              <a:rPr lang="fr-FR" sz="1200" dirty="0"/>
              <a:t>, vice-présidente du conseil régional, déléguée à la formation professionnelle. L'élue a exprimé le vœu </a:t>
            </a:r>
            <a:r>
              <a:rPr lang="fr-FR" sz="1200" i="1" dirty="0"/>
              <a:t>« qu'après cette première marche qui leur a parfois demandé beaucoup d'efforts, les intéressés poursuivent leur formation vers un projet professionnel et continuent ainsi à construire leur vie de citoyens. »</a:t>
            </a:r>
            <a:r>
              <a:rPr lang="fr-FR" sz="1200" dirty="0"/>
              <a:t> </a:t>
            </a:r>
            <a:endParaRPr lang="fr-FR" sz="1200" dirty="0" smtClean="0"/>
          </a:p>
          <a:p>
            <a:pPr marL="0" indent="0" algn="just">
              <a:buNone/>
            </a:pPr>
            <a:endParaRPr lang="fr-FR" sz="1200" dirty="0"/>
          </a:p>
          <a:p>
            <a:pPr marL="0" indent="0" algn="just">
              <a:buNone/>
            </a:pPr>
            <a:r>
              <a:rPr lang="fr-FR" sz="1200" dirty="0"/>
              <a:t>Représentant le maire, Corinne Garcia, première adjointe, a souligné </a:t>
            </a:r>
            <a:r>
              <a:rPr lang="fr-FR" sz="1200" i="1" dirty="0"/>
              <a:t>« la réelle mixité des stagiaires, par leur sexe, leur âge, leurs origines et leurs motivations » et salué le rôle d'</a:t>
            </a:r>
            <a:r>
              <a:rPr lang="fr-FR" sz="1200" i="1" dirty="0" err="1"/>
              <a:t>Alire</a:t>
            </a:r>
            <a:r>
              <a:rPr lang="fr-FR" sz="1200" i="1" dirty="0"/>
              <a:t> ainsi que le travail de ses bénévoles. »</a:t>
            </a:r>
            <a:r>
              <a:rPr lang="fr-FR" sz="1200" dirty="0"/>
              <a:t> Si </a:t>
            </a:r>
            <a:r>
              <a:rPr lang="fr-FR" sz="1200" dirty="0" err="1" smtClean="0"/>
              <a:t>Alire</a:t>
            </a:r>
            <a:r>
              <a:rPr lang="fr-FR" sz="1200" dirty="0" smtClean="0"/>
              <a:t> porte</a:t>
            </a:r>
            <a:r>
              <a:rPr lang="fr-FR" sz="1200" dirty="0"/>
              <a:t>, effectivement, le dispositif à l'intérieur des Espaces libre-savoirs du Loir-et-Cher (ELS),d'autres organismes participent également à ces formations (*). Suivant le site, </a:t>
            </a:r>
            <a:r>
              <a:rPr lang="fr-FR" sz="1100" dirty="0"/>
              <a:t>les </a:t>
            </a:r>
            <a:r>
              <a:rPr lang="fr-FR" sz="1200" dirty="0"/>
              <a:t>stagiaires</a:t>
            </a:r>
            <a:r>
              <a:rPr lang="fr-FR" sz="1100" dirty="0"/>
              <a:t> </a:t>
            </a:r>
            <a:r>
              <a:rPr lang="fr-FR" sz="1200" dirty="0"/>
              <a:t>ont le choix des formations : 3 en 1 (français, mathématiques, apprendre à apprendre), Internet, bureautique, langues, éco-citoyen et compétences d'avenir. </a:t>
            </a:r>
            <a:r>
              <a:rPr lang="fr-FR" sz="1200" dirty="0" err="1"/>
              <a:t>Yesenia</a:t>
            </a:r>
            <a:r>
              <a:rPr lang="fr-FR" sz="1200" dirty="0"/>
              <a:t> ne parlait pas un mot de français lorsqu'elle </a:t>
            </a:r>
            <a:r>
              <a:rPr lang="fr-FR" sz="1200" dirty="0" smtClean="0"/>
              <a:t>est </a:t>
            </a:r>
            <a:r>
              <a:rPr lang="fr-FR" sz="1200" dirty="0"/>
              <a:t>arrivée de République dominicaine, aujourd'hui elle </a:t>
            </a:r>
            <a:r>
              <a:rPr lang="fr-FR" sz="1200" dirty="0" smtClean="0"/>
              <a:t>travaille </a:t>
            </a:r>
            <a:r>
              <a:rPr lang="fr-FR" sz="1200" dirty="0"/>
              <a:t>dans un restaurant. Monique a anticipé sur son tout prochain départ à la retraite : </a:t>
            </a:r>
            <a:r>
              <a:rPr lang="fr-FR" sz="1200" i="1" dirty="0"/>
              <a:t>« J'ai suivi une formation en anglais car j'ai l'intention de voyager. » </a:t>
            </a:r>
            <a:r>
              <a:rPr lang="fr-FR" sz="1200" dirty="0"/>
              <a:t>A 45 ans, Élodie a eu besoin de se former en vue d'une reconversion </a:t>
            </a:r>
            <a:r>
              <a:rPr lang="fr-FR" sz="1200" dirty="0" smtClean="0"/>
              <a:t>professionnelle</a:t>
            </a:r>
            <a:r>
              <a:rPr lang="fr-FR" sz="1200" dirty="0"/>
              <a:t>. Après une rupture de contrat conventionnelle, Philippe a choisi de se perfectionner </a:t>
            </a: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200" dirty="0"/>
          </a:p>
          <a:p>
            <a:pPr marL="0" indent="0" algn="just">
              <a:buNone/>
            </a:pPr>
            <a:endParaRPr lang="fr-FR" sz="1200" dirty="0" smtClean="0"/>
          </a:p>
          <a:p>
            <a:pPr marL="0" indent="0" algn="just">
              <a:buNone/>
            </a:pPr>
            <a:endParaRPr lang="fr-FR" sz="1400" dirty="0"/>
          </a:p>
          <a:p>
            <a:pPr marL="0" indent="0" algn="just">
              <a:buNone/>
            </a:pPr>
            <a:r>
              <a:rPr lang="fr-FR" sz="1000" i="1" dirty="0"/>
              <a:t>Des stagiaires venus de tous les horizons</a:t>
            </a:r>
            <a:endParaRPr lang="fr-FR" sz="1000" i="1" dirty="0" smtClean="0"/>
          </a:p>
          <a:p>
            <a:pPr marL="0" indent="0" algn="just">
              <a:buNone/>
            </a:pPr>
            <a:endParaRPr lang="fr-FR" sz="1200" dirty="0"/>
          </a:p>
          <a:p>
            <a:pPr marL="0" indent="0" algn="just">
              <a:buNone/>
            </a:pPr>
            <a:r>
              <a:rPr lang="fr-FR" sz="1200" dirty="0" smtClean="0"/>
              <a:t>en </a:t>
            </a:r>
            <a:r>
              <a:rPr lang="fr-FR" sz="1200" dirty="0"/>
              <a:t>bureautique, éco-citoyenneté et Internet : </a:t>
            </a:r>
            <a:r>
              <a:rPr lang="fr-FR" sz="1200" i="1" dirty="0"/>
              <a:t>« Toutes ces choses qu'on n'a pas le temps de faire quand on travaille »</a:t>
            </a:r>
            <a:r>
              <a:rPr lang="fr-FR" sz="1200" dirty="0"/>
              <a:t> et a déjà enchaîné avec un bilan de compétences.</a:t>
            </a:r>
          </a:p>
          <a:p>
            <a:pPr marL="0" indent="0">
              <a:buNone/>
            </a:pPr>
            <a:r>
              <a:rPr lang="fr-FR" sz="1200" dirty="0"/>
              <a:t>Au total, plus de 200 passeports- visas ont été distribués sur les trois sites à quelque 150 stagiaires. A Romorantin et à Vendôme, les élus régionaux participant à la remise des passeports étaient respectivement Tania André et Pascal </a:t>
            </a:r>
            <a:r>
              <a:rPr lang="fr-FR" sz="1200" dirty="0" err="1"/>
              <a:t>Usseglio</a:t>
            </a:r>
            <a:r>
              <a:rPr lang="fr-FR" sz="1200" dirty="0"/>
              <a:t>. </a:t>
            </a:r>
          </a:p>
          <a:p>
            <a:pPr marL="0" indent="0">
              <a:buNone/>
            </a:pPr>
            <a:r>
              <a:rPr lang="fr-FR" sz="1200" i="1" dirty="0"/>
              <a:t>(*) Greta, l'Afpa, </a:t>
            </a:r>
            <a:r>
              <a:rPr lang="fr-FR" sz="1200" i="1" dirty="0" err="1"/>
              <a:t>AFEC</a:t>
            </a:r>
            <a:r>
              <a:rPr lang="fr-FR" sz="1200" i="1" dirty="0"/>
              <a:t>, </a:t>
            </a:r>
            <a:r>
              <a:rPr lang="fr-FR" sz="1200" i="1" dirty="0" err="1"/>
              <a:t>Forcadis</a:t>
            </a:r>
            <a:r>
              <a:rPr lang="fr-FR" sz="1200" i="1" dirty="0"/>
              <a:t>, </a:t>
            </a:r>
            <a:r>
              <a:rPr lang="fr-FR" sz="1200" i="1" dirty="0" err="1"/>
              <a:t>BGE</a:t>
            </a:r>
            <a:r>
              <a:rPr lang="fr-FR" sz="1200" i="1" dirty="0"/>
              <a:t> </a:t>
            </a:r>
            <a:r>
              <a:rPr lang="fr-FR" sz="1200" i="1" dirty="0" err="1"/>
              <a:t>Ismer</a:t>
            </a:r>
            <a:r>
              <a:rPr lang="fr-FR" sz="1200" i="1" dirty="0"/>
              <a:t>.</a:t>
            </a:r>
            <a:r>
              <a:rPr lang="fr-FR" sz="1200" dirty="0"/>
              <a:t> </a:t>
            </a:r>
            <a:endParaRPr lang="fr-FR" sz="1200" dirty="0" smtClean="0"/>
          </a:p>
          <a:p>
            <a:pPr marL="0" indent="0" algn="r">
              <a:buNone/>
            </a:pPr>
            <a:endParaRPr lang="fr-FR" sz="1200" dirty="0" smtClean="0"/>
          </a:p>
          <a:p>
            <a:pPr marL="0" indent="0" algn="r">
              <a:buNone/>
            </a:pPr>
            <a:endParaRPr lang="fr-FR" sz="1200" i="1" dirty="0"/>
          </a:p>
          <a:p>
            <a:pPr marL="0" indent="0" algn="r">
              <a:buNone/>
            </a:pPr>
            <a:r>
              <a:rPr lang="fr-FR" sz="900" i="1" dirty="0" smtClean="0"/>
              <a:t>Source </a:t>
            </a:r>
            <a:r>
              <a:rPr lang="fr-FR" sz="900" i="1" dirty="0"/>
              <a:t>: La Nouvelle République, </a:t>
            </a:r>
            <a:r>
              <a:rPr lang="fr-FR" sz="900" i="1" dirty="0" smtClean="0"/>
              <a:t>Loir-et-Cher-Blois, Chantal </a:t>
            </a:r>
            <a:r>
              <a:rPr lang="fr-FR" sz="900" i="1" dirty="0" err="1" smtClean="0"/>
              <a:t>Lané</a:t>
            </a:r>
            <a:r>
              <a:rPr lang="fr-FR" sz="900" i="1" dirty="0" smtClean="0"/>
              <a:t>, 06/02/2017</a:t>
            </a:r>
            <a:endParaRPr lang="fr-FR" sz="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38552"/>
            <a:ext cx="4059333" cy="2562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6143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ELS\Remise de passeport\photos\Blois\IMG_24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392432"/>
            <a:ext cx="2823315" cy="43666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Y:\ELS\Remise de passeport\photos\Blois\Pat\1486158255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376893"/>
            <a:ext cx="2473464" cy="43822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385036"/>
            <a:ext cx="2479451" cy="439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259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43760"/>
            <a:ext cx="3556021" cy="576064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04663"/>
            <a:ext cx="4737632" cy="3063799"/>
          </a:xfrm>
          <a:prstGeom prst="rect">
            <a:avLst/>
          </a:prstGeom>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33056"/>
            <a:ext cx="408242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32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VENDOME</a:t>
            </a:r>
            <a:endParaRPr lang="fr-FR" b="1"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412775"/>
            <a:ext cx="4092448" cy="2293617"/>
          </a:xfr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834" y="1397480"/>
            <a:ext cx="4078711" cy="2293616"/>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4077072"/>
            <a:ext cx="4032448" cy="2267600"/>
          </a:xfrm>
          <a:prstGeom prst="rect">
            <a:avLst/>
          </a:prstGeom>
        </p:spPr>
      </p:pic>
    </p:spTree>
    <p:extLst>
      <p:ext uri="{BB962C8B-B14F-4D97-AF65-F5344CB8AC3E}">
        <p14:creationId xmlns:p14="http://schemas.microsoft.com/office/powerpoint/2010/main" val="250266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024" y="4438018"/>
            <a:ext cx="8101408" cy="2410916"/>
          </a:xfrm>
          <a:prstGeom prst="rect">
            <a:avLst/>
          </a:prstGeom>
        </p:spPr>
        <p:txBody>
          <a:bodyPr wrap="square" numCol="2" spcCol="180000">
            <a:spAutoFit/>
          </a:bodyPr>
          <a:lstStyle/>
          <a:p>
            <a:r>
              <a:rPr lang="fr-FR" sz="1000" dirty="0" smtClean="0"/>
              <a:t>	</a:t>
            </a:r>
            <a:r>
              <a:rPr lang="fr-FR" sz="1000" i="1" dirty="0" smtClean="0"/>
              <a:t>              Lors </a:t>
            </a:r>
            <a:r>
              <a:rPr lang="fr-FR" sz="1000" i="1" dirty="0"/>
              <a:t>de la remise des Visas au lycée Ampère.  </a:t>
            </a:r>
            <a:endParaRPr lang="fr-FR" sz="900" i="1" dirty="0"/>
          </a:p>
          <a:p>
            <a:endParaRPr lang="fr-FR" sz="200" dirty="0"/>
          </a:p>
          <a:p>
            <a:endParaRPr lang="fr-FR" sz="700" dirty="0"/>
          </a:p>
          <a:p>
            <a:pPr algn="just"/>
            <a:endParaRPr lang="fr-FR" sz="100" dirty="0" smtClean="0"/>
          </a:p>
          <a:p>
            <a:pPr algn="just"/>
            <a:r>
              <a:rPr lang="fr-FR" sz="1200" dirty="0" smtClean="0"/>
              <a:t>Vendredi </a:t>
            </a:r>
            <a:r>
              <a:rPr lang="fr-FR" sz="1200" dirty="0"/>
              <a:t>matin, dans les locaux du lycée Ampère de Vendôme, cinquante stagiaires ont reçu leurs Visas libres savoirs, en présence notamment de Pascal </a:t>
            </a:r>
            <a:r>
              <a:rPr lang="fr-FR" sz="1200" dirty="0" err="1"/>
              <a:t>Usseglio</a:t>
            </a:r>
            <a:r>
              <a:rPr lang="fr-FR" sz="1200" dirty="0"/>
              <a:t>, conseiller régional, Bruno </a:t>
            </a:r>
            <a:r>
              <a:rPr lang="fr-FR" sz="1200" dirty="0" err="1"/>
              <a:t>Cavat</a:t>
            </a:r>
            <a:r>
              <a:rPr lang="fr-FR" sz="1200" dirty="0"/>
              <a:t>, proviseur, Viviane </a:t>
            </a:r>
            <a:r>
              <a:rPr lang="fr-FR" sz="1200" dirty="0" err="1"/>
              <a:t>Labbay</a:t>
            </a:r>
            <a:r>
              <a:rPr lang="fr-FR" sz="1200" dirty="0"/>
              <a:t>, conseillère à Pôle emploi et Juliette Onraedt, coordinatrice du Greta…</a:t>
            </a:r>
          </a:p>
          <a:p>
            <a:pPr algn="just">
              <a:spcBef>
                <a:spcPts val="800"/>
              </a:spcBef>
            </a:pPr>
            <a:r>
              <a:rPr lang="fr-FR" sz="1200" dirty="0" smtClean="0"/>
              <a:t>Financés </a:t>
            </a:r>
            <a:r>
              <a:rPr lang="fr-FR" sz="1200" dirty="0"/>
              <a:t>par la Région Centre, ces Visas (français, maths, sciences humaines, langues, compétences numériques) couvrent l'ensemble des compétences essentielles pour être autonomes dans la vie quotidienne et retrouver ou conserver son emploi. La mission des libres savoirs est de proposer des </a:t>
            </a:r>
            <a:endParaRPr lang="fr-FR" sz="1200" dirty="0" smtClean="0"/>
          </a:p>
          <a:p>
            <a:pPr algn="just">
              <a:spcBef>
                <a:spcPts val="800"/>
              </a:spcBef>
            </a:pPr>
            <a:endParaRPr lang="fr-FR" sz="1200" dirty="0"/>
          </a:p>
          <a:p>
            <a:pPr algn="just">
              <a:spcBef>
                <a:spcPts val="800"/>
              </a:spcBef>
            </a:pPr>
            <a:r>
              <a:rPr lang="fr-FR" sz="1200" dirty="0" smtClean="0"/>
              <a:t>formations </a:t>
            </a:r>
            <a:r>
              <a:rPr lang="fr-FR" sz="1200" dirty="0"/>
              <a:t>au plus près des </a:t>
            </a:r>
            <a:r>
              <a:rPr lang="fr-FR" sz="1200" dirty="0" smtClean="0"/>
              <a:t>personnes </a:t>
            </a:r>
            <a:r>
              <a:rPr lang="fr-FR" sz="1200" dirty="0"/>
              <a:t>intéressées</a:t>
            </a:r>
            <a:r>
              <a:rPr lang="fr-FR" sz="1200" dirty="0" smtClean="0"/>
              <a:t>.</a:t>
            </a:r>
          </a:p>
          <a:p>
            <a:pPr algn="just">
              <a:spcBef>
                <a:spcPts val="800"/>
              </a:spcBef>
            </a:pPr>
            <a:r>
              <a:rPr lang="fr-FR" sz="1200" dirty="0" smtClean="0"/>
              <a:t>Prochainement</a:t>
            </a:r>
            <a:r>
              <a:rPr lang="fr-FR" sz="1200" dirty="0"/>
              <a:t>, une session en compétences numériques de 40 heures sera mise en place à </a:t>
            </a:r>
            <a:r>
              <a:rPr lang="fr-FR" sz="1200" dirty="0" err="1"/>
              <a:t>Montoire</a:t>
            </a:r>
            <a:r>
              <a:rPr lang="fr-FR" sz="1200" dirty="0"/>
              <a:t>. L'information collective est prévue le 13 février à 14 h à la Maison de l'emploi de </a:t>
            </a:r>
            <a:r>
              <a:rPr lang="fr-FR" sz="1200" dirty="0" err="1"/>
              <a:t>Montoire</a:t>
            </a:r>
            <a:r>
              <a:rPr lang="fr-FR" sz="1200" dirty="0"/>
              <a:t>. A Vendôme, le Greta, accueille les personnes désirant se former tous les vendredis à 9 h pour une information</a:t>
            </a:r>
            <a:r>
              <a:rPr lang="fr-FR" sz="1200" dirty="0" smtClean="0"/>
              <a:t>.</a:t>
            </a:r>
          </a:p>
          <a:p>
            <a:pPr algn="r"/>
            <a:endParaRPr lang="fr-FR" sz="900" i="1" dirty="0" smtClean="0"/>
          </a:p>
          <a:p>
            <a:pPr algn="r"/>
            <a:endParaRPr lang="fr-FR" sz="900" i="1" dirty="0"/>
          </a:p>
          <a:p>
            <a:pPr algn="r"/>
            <a:r>
              <a:rPr lang="fr-FR" sz="900" i="1" dirty="0" smtClean="0"/>
              <a:t>Source : La Nouvelle République, Loir-et-Cher-Vendôme, 06/02/2017</a:t>
            </a:r>
            <a:r>
              <a:rPr lang="fr-FR" sz="1200" dirty="0"/>
              <a:t>.</a:t>
            </a:r>
            <a:r>
              <a:rPr lang="fr-FR" sz="1200" dirty="0" smtClean="0"/>
              <a:t> </a:t>
            </a:r>
            <a:endParaRPr lang="fr-FR" sz="12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310" y="1052736"/>
            <a:ext cx="60960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27584" y="548680"/>
            <a:ext cx="7200800" cy="369332"/>
          </a:xfrm>
          <a:prstGeom prst="rect">
            <a:avLst/>
          </a:prstGeom>
        </p:spPr>
        <p:txBody>
          <a:bodyPr wrap="square">
            <a:spAutoFit/>
          </a:bodyPr>
          <a:lstStyle/>
          <a:p>
            <a:r>
              <a:rPr lang="fr-FR" b="1" dirty="0"/>
              <a:t>Des Visas libres savoirs remis à cinquante stagiaires</a:t>
            </a:r>
            <a:endParaRPr lang="fr-FR" dirty="0"/>
          </a:p>
        </p:txBody>
      </p:sp>
    </p:spTree>
    <p:extLst>
      <p:ext uri="{BB962C8B-B14F-4D97-AF65-F5344CB8AC3E}">
        <p14:creationId xmlns:p14="http://schemas.microsoft.com/office/powerpoint/2010/main" val="40389985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709118" y="3573016"/>
            <a:ext cx="4087936" cy="306541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9118" y="332656"/>
            <a:ext cx="4087936" cy="3065952"/>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581478"/>
            <a:ext cx="4403894" cy="5891840"/>
          </a:xfrm>
          <a:prstGeom prst="rect">
            <a:avLst/>
          </a:prstGeom>
        </p:spPr>
      </p:pic>
    </p:spTree>
    <p:extLst>
      <p:ext uri="{BB962C8B-B14F-4D97-AF65-F5344CB8AC3E}">
        <p14:creationId xmlns:p14="http://schemas.microsoft.com/office/powerpoint/2010/main" val="20328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ROMORANTIN</a:t>
            </a:r>
            <a:endParaRPr lang="fr-FR" b="1"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344959"/>
            <a:ext cx="6047843" cy="2448272"/>
          </a:xfrm>
          <a:prstGeom prst="rect">
            <a:avLst/>
          </a:prstGeom>
        </p:spPr>
      </p:pic>
      <p:pic>
        <p:nvPicPr>
          <p:cNvPr id="7170" name="Picture 2" descr="Y:\ELS\Remise de passeport\photos\Romo\DSC_00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943541"/>
            <a:ext cx="4416288" cy="253867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103" y="3943541"/>
            <a:ext cx="3341275" cy="253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849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196</Words>
  <Application>Microsoft Office PowerPoint</Application>
  <PresentationFormat>Affichage à l'écran (4:3)</PresentationFormat>
  <Paragraphs>53</Paragraphs>
  <Slides>12</Slides>
  <Notes>1</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Cérémonie de remise de passeports Visas 2016 03 février 2017</vt:lpstr>
      <vt:lpstr>BLOIS </vt:lpstr>
      <vt:lpstr>Des passeports-visas pour l'avenir</vt:lpstr>
      <vt:lpstr>Présentation PowerPoint</vt:lpstr>
      <vt:lpstr>Présentation PowerPoint</vt:lpstr>
      <vt:lpstr>VENDOME</vt:lpstr>
      <vt:lpstr>Présentation PowerPoint</vt:lpstr>
      <vt:lpstr>Présentation PowerPoint</vt:lpstr>
      <vt:lpstr>ROMORANTIN</vt:lpstr>
      <vt:lpstr>Un passeport pour le savoir</vt:lpstr>
      <vt:lpstr>Présentation PowerPoint</vt:lpstr>
      <vt:lpstr>Nous remercions pour leur participation  :  la Région Centre-Val de Loire  les élus locaux  les partenaires  et les stagiaires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Cérémonie de remise de passeports Visas 2016 03 février 2017</dc:title>
  <dc:creator>s.louchard</dc:creator>
  <cp:lastModifiedBy>s.louchard</cp:lastModifiedBy>
  <cp:revision>28</cp:revision>
  <dcterms:created xsi:type="dcterms:W3CDTF">2017-02-07T08:35:21Z</dcterms:created>
  <dcterms:modified xsi:type="dcterms:W3CDTF">2017-02-20T15:29:35Z</dcterms:modified>
</cp:coreProperties>
</file>